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70" r:id="rId6"/>
    <p:sldId id="257" r:id="rId7"/>
    <p:sldId id="258" r:id="rId8"/>
    <p:sldId id="268" r:id="rId9"/>
    <p:sldId id="269" r:id="rId10"/>
    <p:sldId id="259" r:id="rId11"/>
    <p:sldId id="260" r:id="rId12"/>
    <p:sldId id="261" r:id="rId13"/>
    <p:sldId id="262" r:id="rId14"/>
    <p:sldId id="271" r:id="rId15"/>
    <p:sldId id="263" r:id="rId16"/>
    <p:sldId id="264" r:id="rId17"/>
    <p:sldId id="265" r:id="rId18"/>
    <p:sldId id="272" r:id="rId19"/>
    <p:sldId id="266" r:id="rId20"/>
    <p:sldId id="26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dcalc.com/framingham-risk-score-hard-coronary-heart-diseas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6EED1-E167-4C9F-84A6-8C4409F50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8052" y="2404534"/>
            <a:ext cx="8955951" cy="1646302"/>
          </a:xfrm>
        </p:spPr>
        <p:txBody>
          <a:bodyPr/>
          <a:lstStyle/>
          <a:p>
            <a:r>
              <a:rPr lang="en-US" dirty="0"/>
              <a:t>CVD</a:t>
            </a:r>
            <a:br>
              <a:rPr lang="en-US" dirty="0"/>
            </a:br>
            <a:r>
              <a:rPr lang="en-US" dirty="0"/>
              <a:t>CARDIOVASCULAR</a:t>
            </a:r>
            <a:br>
              <a:rPr lang="en-US" dirty="0"/>
            </a:br>
            <a:r>
              <a:rPr lang="en-US" dirty="0"/>
              <a:t>DISEASE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30AD06-EFC8-47B9-979A-02D717384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646302"/>
          </a:xfrm>
        </p:spPr>
        <p:txBody>
          <a:bodyPr>
            <a:noAutofit/>
          </a:bodyPr>
          <a:lstStyle/>
          <a:p>
            <a:r>
              <a:rPr lang="en-US" sz="2400" dirty="0"/>
              <a:t>Feb 3-4, 2021</a:t>
            </a:r>
          </a:p>
          <a:p>
            <a:r>
              <a:rPr lang="en-US" sz="2400" dirty="0"/>
              <a:t>Dr. Anna Haro</a:t>
            </a:r>
          </a:p>
          <a:p>
            <a:r>
              <a:rPr lang="en-US" sz="2400" dirty="0"/>
              <a:t>Westside HS</a:t>
            </a:r>
          </a:p>
        </p:txBody>
      </p:sp>
    </p:spTree>
    <p:extLst>
      <p:ext uri="{BB962C8B-B14F-4D97-AF65-F5344CB8AC3E}">
        <p14:creationId xmlns:p14="http://schemas.microsoft.com/office/powerpoint/2010/main" val="3848667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3FC45-7126-47CB-B0C4-09E47954F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20133"/>
            <a:ext cx="8596668" cy="1320800"/>
          </a:xfrm>
        </p:spPr>
        <p:txBody>
          <a:bodyPr/>
          <a:lstStyle/>
          <a:p>
            <a:r>
              <a:rPr lang="en-US" dirty="0"/>
              <a:t>Sources of cholesterol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F1A95-684C-431B-950E-ABB3643CA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880533"/>
            <a:ext cx="9821333" cy="6112934"/>
          </a:xfrm>
        </p:spPr>
        <p:txBody>
          <a:bodyPr>
            <a:normAutofit/>
          </a:bodyPr>
          <a:lstStyle/>
          <a:p>
            <a:r>
              <a:rPr lang="en-US" sz="3300" dirty="0"/>
              <a:t>Where does cholesterol come from?</a:t>
            </a:r>
          </a:p>
          <a:p>
            <a:pPr lvl="1"/>
            <a:r>
              <a:rPr lang="en-US" sz="3300" dirty="0"/>
              <a:t>The human liver makes cholesterol every night while we sleep. The liver makes enough cholesterol for survival.</a:t>
            </a:r>
          </a:p>
          <a:p>
            <a:pPr lvl="1"/>
            <a:r>
              <a:rPr lang="en-US" sz="3300" dirty="0">
                <a:solidFill>
                  <a:schemeClr val="tx1"/>
                </a:solidFill>
              </a:rPr>
              <a:t>Exogenous</a:t>
            </a:r>
            <a:r>
              <a:rPr lang="en-US" sz="3300" dirty="0"/>
              <a:t> cholesterol: </a:t>
            </a:r>
            <a:r>
              <a:rPr lang="en-US" sz="3300" dirty="0">
                <a:solidFill>
                  <a:srgbClr val="FF0000"/>
                </a:solidFill>
              </a:rPr>
              <a:t>(What does exogenous mean?)</a:t>
            </a:r>
          </a:p>
          <a:p>
            <a:pPr lvl="2"/>
            <a:r>
              <a:rPr lang="en-US" sz="3300" dirty="0"/>
              <a:t>Animal products, especially animals with high fat content</a:t>
            </a:r>
          </a:p>
          <a:p>
            <a:pPr lvl="2"/>
            <a:r>
              <a:rPr lang="en-US" sz="3300" dirty="0"/>
              <a:t>Examples:</a:t>
            </a:r>
          </a:p>
        </p:txBody>
      </p:sp>
    </p:spTree>
    <p:extLst>
      <p:ext uri="{BB962C8B-B14F-4D97-AF65-F5344CB8AC3E}">
        <p14:creationId xmlns:p14="http://schemas.microsoft.com/office/powerpoint/2010/main" val="3014490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3FC45-7126-47CB-B0C4-09E47954F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20133"/>
            <a:ext cx="8596668" cy="1320800"/>
          </a:xfrm>
        </p:spPr>
        <p:txBody>
          <a:bodyPr/>
          <a:lstStyle/>
          <a:p>
            <a:r>
              <a:rPr lang="en-US" dirty="0"/>
              <a:t>Sources of cholesterol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F1A95-684C-431B-950E-ABB3643CA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880533"/>
            <a:ext cx="9821333" cy="6112934"/>
          </a:xfrm>
        </p:spPr>
        <p:txBody>
          <a:bodyPr>
            <a:normAutofit/>
          </a:bodyPr>
          <a:lstStyle/>
          <a:p>
            <a:pPr lvl="2"/>
            <a:r>
              <a:rPr lang="en-US" sz="3300" dirty="0"/>
              <a:t>Examples:</a:t>
            </a:r>
          </a:p>
          <a:p>
            <a:pPr lvl="3"/>
            <a:r>
              <a:rPr lang="en-US" sz="3300" dirty="0"/>
              <a:t>Red meat (cows, deer, bison, steak, burgers, and duck)</a:t>
            </a:r>
          </a:p>
          <a:p>
            <a:pPr lvl="3"/>
            <a:r>
              <a:rPr lang="en-US" sz="3300" dirty="0"/>
              <a:t>Dairy – cheese, milk, yogurt (choose low fat or no-fat pasteurized products)</a:t>
            </a:r>
          </a:p>
          <a:p>
            <a:pPr lvl="3"/>
            <a:r>
              <a:rPr lang="en-US" sz="3300" dirty="0"/>
              <a:t>Also, other animals have fat:</a:t>
            </a:r>
          </a:p>
          <a:p>
            <a:pPr lvl="3"/>
            <a:r>
              <a:rPr lang="en-US" sz="3300" dirty="0"/>
              <a:t>Pork is NOT actually white meat</a:t>
            </a:r>
          </a:p>
          <a:p>
            <a:pPr lvl="4"/>
            <a:r>
              <a:rPr lang="en-US" sz="3300" dirty="0"/>
              <a:t>Bacon, sausage, ham, </a:t>
            </a:r>
            <a:r>
              <a:rPr lang="en-US" sz="3300" dirty="0" err="1"/>
              <a:t>etc</a:t>
            </a:r>
            <a:endParaRPr lang="en-US" sz="3300" dirty="0"/>
          </a:p>
          <a:p>
            <a:pPr lvl="2"/>
            <a:r>
              <a:rPr lang="en-US" sz="3300" dirty="0"/>
              <a:t>Anything fried – frying oils are high in fat</a:t>
            </a:r>
          </a:p>
          <a:p>
            <a:pPr lvl="2"/>
            <a:r>
              <a:rPr lang="en-US" sz="3300" dirty="0"/>
              <a:t>Egg yolks (yellow part)</a:t>
            </a:r>
          </a:p>
        </p:txBody>
      </p:sp>
    </p:spTree>
    <p:extLst>
      <p:ext uri="{BB962C8B-B14F-4D97-AF65-F5344CB8AC3E}">
        <p14:creationId xmlns:p14="http://schemas.microsoft.com/office/powerpoint/2010/main" val="3788276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BE060-F465-4002-B707-C2D660189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Dyslipidemias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87862-C452-4227-A687-8DDBFC7D6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168400"/>
            <a:ext cx="8867602" cy="5689599"/>
          </a:xfrm>
        </p:spPr>
        <p:txBody>
          <a:bodyPr/>
          <a:lstStyle/>
          <a:p>
            <a:r>
              <a:rPr lang="en-US" sz="3000" dirty="0"/>
              <a:t>Hypercholesterolemia – general term for high cholesterol</a:t>
            </a:r>
          </a:p>
          <a:p>
            <a:r>
              <a:rPr lang="en-US" sz="3000" dirty="0"/>
              <a:t>Heterozygous Familial Hypercholesterolemia</a:t>
            </a:r>
          </a:p>
          <a:p>
            <a:r>
              <a:rPr lang="en-US" sz="3000" dirty="0"/>
              <a:t>Homozygous Familial Hypercholesterolemia</a:t>
            </a:r>
          </a:p>
          <a:p>
            <a:pPr lvl="1"/>
            <a:r>
              <a:rPr lang="en-US" sz="3000" dirty="0"/>
              <a:t>The previous two are genetic</a:t>
            </a:r>
          </a:p>
          <a:p>
            <a:r>
              <a:rPr lang="en-US" sz="3000" dirty="0"/>
              <a:t>Why should you care what your TC level is?</a:t>
            </a:r>
          </a:p>
          <a:p>
            <a:pPr lvl="1"/>
            <a:r>
              <a:rPr lang="en-US" sz="3000" dirty="0"/>
              <a:t>High cholesterol causes:</a:t>
            </a:r>
          </a:p>
          <a:p>
            <a:pPr lvl="2"/>
            <a:r>
              <a:rPr lang="en-US" sz="3000" dirty="0"/>
              <a:t>AMI</a:t>
            </a:r>
          </a:p>
          <a:p>
            <a:pPr lvl="2"/>
            <a:r>
              <a:rPr lang="en-US" sz="3000" dirty="0"/>
              <a:t>Other CVD</a:t>
            </a:r>
          </a:p>
          <a:p>
            <a:pPr lvl="2"/>
            <a:r>
              <a:rPr lang="en-US" sz="3000" dirty="0"/>
              <a:t>Premature death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527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71A4D-6D33-4FB8-8989-B70B7FC8D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find out…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A3E85-24EB-4249-B28C-4D08DE62E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2533"/>
            <a:ext cx="8596668" cy="4398829"/>
          </a:xfrm>
        </p:spPr>
        <p:txBody>
          <a:bodyPr>
            <a:normAutofit/>
          </a:bodyPr>
          <a:lstStyle/>
          <a:p>
            <a:r>
              <a:rPr lang="en-US" sz="3300" dirty="0"/>
              <a:t>if you think you might have high cholesterol:</a:t>
            </a:r>
          </a:p>
          <a:p>
            <a:r>
              <a:rPr lang="en-US" sz="3300" dirty="0"/>
              <a:t>You can get a cholesterol test at any lab.</a:t>
            </a:r>
          </a:p>
          <a:p>
            <a:r>
              <a:rPr lang="en-US" sz="3300" dirty="0"/>
              <a:t>Many pharmacies perform the simple blood test.</a:t>
            </a:r>
          </a:p>
          <a:p>
            <a:r>
              <a:rPr lang="en-US" sz="3300" dirty="0"/>
              <a:t>Free clinics and community health fairs often check LP for free</a:t>
            </a:r>
          </a:p>
        </p:txBody>
      </p:sp>
    </p:spTree>
    <p:extLst>
      <p:ext uri="{BB962C8B-B14F-4D97-AF65-F5344CB8AC3E}">
        <p14:creationId xmlns:p14="http://schemas.microsoft.com/office/powerpoint/2010/main" val="926605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B8AC5-C61B-4F8C-86BE-1665E6BBF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now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A5AB3-6C0C-4A28-AFF2-DFA8A6BCE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80" y="1058703"/>
            <a:ext cx="9459842" cy="5706532"/>
          </a:xfrm>
        </p:spPr>
        <p:txBody>
          <a:bodyPr>
            <a:noAutofit/>
          </a:bodyPr>
          <a:lstStyle/>
          <a:p>
            <a:pPr lvl="1"/>
            <a:r>
              <a:rPr lang="en-US" sz="3300" dirty="0"/>
              <a:t>Lifestyle modifications:</a:t>
            </a:r>
          </a:p>
          <a:p>
            <a:pPr lvl="1"/>
            <a:r>
              <a:rPr lang="en-US" sz="3300" dirty="0"/>
              <a:t>Make dietary changes</a:t>
            </a:r>
          </a:p>
          <a:p>
            <a:pPr lvl="2"/>
            <a:r>
              <a:rPr lang="en-US" sz="3300" dirty="0"/>
              <a:t>less animal-based foods, more </a:t>
            </a:r>
            <a:r>
              <a:rPr lang="en-US" sz="3300" dirty="0" err="1"/>
              <a:t>veges</a:t>
            </a:r>
            <a:r>
              <a:rPr lang="en-US" sz="3300" dirty="0"/>
              <a:t> and fruits</a:t>
            </a:r>
          </a:p>
          <a:p>
            <a:pPr lvl="2"/>
            <a:r>
              <a:rPr lang="en-US" sz="3300" dirty="0"/>
              <a:t>Switch from whole-products to low fat or no-fat (ex. skim milk = 0% fat = no cholesterol)</a:t>
            </a:r>
          </a:p>
          <a:p>
            <a:pPr lvl="2"/>
            <a:r>
              <a:rPr lang="en-US" sz="3300" dirty="0"/>
              <a:t>Eat only the egg whites</a:t>
            </a:r>
          </a:p>
          <a:p>
            <a:pPr lvl="2"/>
            <a:r>
              <a:rPr lang="en-US" sz="3300" dirty="0"/>
              <a:t>Use plant-based oils for cooking, olive oil, canola oil, sunflower oil, etc.</a:t>
            </a:r>
          </a:p>
        </p:txBody>
      </p:sp>
    </p:spTree>
    <p:extLst>
      <p:ext uri="{BB962C8B-B14F-4D97-AF65-F5344CB8AC3E}">
        <p14:creationId xmlns:p14="http://schemas.microsoft.com/office/powerpoint/2010/main" val="2717764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B8AC5-C61B-4F8C-86BE-1665E6BBF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now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A5AB3-6C0C-4A28-AFF2-DFA8A6BCE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1" y="1151468"/>
            <a:ext cx="9262532" cy="5706532"/>
          </a:xfrm>
        </p:spPr>
        <p:txBody>
          <a:bodyPr>
            <a:normAutofit/>
          </a:bodyPr>
          <a:lstStyle/>
          <a:p>
            <a:pPr lvl="1"/>
            <a:r>
              <a:rPr lang="en-US" sz="3300" dirty="0"/>
              <a:t>Lifestyle modifications:</a:t>
            </a:r>
          </a:p>
          <a:p>
            <a:pPr lvl="1"/>
            <a:r>
              <a:rPr lang="en-US" sz="3300" dirty="0"/>
              <a:t>Exercise – aerobic and anaerobic exercise will help</a:t>
            </a:r>
          </a:p>
          <a:p>
            <a:pPr lvl="2"/>
            <a:r>
              <a:rPr lang="en-US" sz="3300" dirty="0"/>
              <a:t>In other words, both cardio and weight-training can help</a:t>
            </a:r>
          </a:p>
          <a:p>
            <a:pPr lvl="2"/>
            <a:r>
              <a:rPr lang="en-US" sz="3300" dirty="0"/>
              <a:t>Increases HDL and decreases LDL</a:t>
            </a:r>
          </a:p>
          <a:p>
            <a:pPr lvl="2"/>
            <a:r>
              <a:rPr lang="en-US" sz="3300" dirty="0"/>
              <a:t>AHA recommends 30 minutes of moderate intensity activity 5 days per week. </a:t>
            </a:r>
            <a:r>
              <a:rPr lang="en-US" sz="3300" dirty="0">
                <a:highlight>
                  <a:srgbClr val="FF0000"/>
                </a:highlight>
              </a:rPr>
              <a:t>What is moderate intensity?</a:t>
            </a:r>
          </a:p>
        </p:txBody>
      </p:sp>
    </p:spTree>
    <p:extLst>
      <p:ext uri="{BB962C8B-B14F-4D97-AF65-F5344CB8AC3E}">
        <p14:creationId xmlns:p14="http://schemas.microsoft.com/office/powerpoint/2010/main" val="2185034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81049-2ECC-4A9D-B755-9222BB781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F8ECD-2360-4543-A6D9-754B4964B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33" y="1236133"/>
            <a:ext cx="9465734" cy="5621867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/>
              <a:t>If TC &gt; 200mg/dL AND LDL &gt; 100mg/dL after lifestyle changes, then you would need RX </a:t>
            </a:r>
            <a:r>
              <a:rPr lang="en-US" sz="2400" dirty="0" err="1"/>
              <a:t>tx</a:t>
            </a:r>
            <a:endParaRPr lang="en-US" sz="2400" dirty="0"/>
          </a:p>
          <a:p>
            <a:pPr lvl="2"/>
            <a:r>
              <a:rPr lang="en-US" sz="2400" dirty="0"/>
              <a:t>Statins significantly lower cholesterol. </a:t>
            </a:r>
          </a:p>
          <a:p>
            <a:pPr lvl="3"/>
            <a:r>
              <a:rPr lang="en-US" sz="2400" dirty="0"/>
              <a:t>MOA: HMG-Co-A inhibitor</a:t>
            </a:r>
          </a:p>
          <a:p>
            <a:pPr lvl="2"/>
            <a:r>
              <a:rPr lang="en-US" sz="2400" dirty="0"/>
              <a:t>Rosuvastatin = Crestor®</a:t>
            </a:r>
          </a:p>
          <a:p>
            <a:pPr lvl="2"/>
            <a:r>
              <a:rPr lang="en-US" sz="2400" dirty="0"/>
              <a:t>Atorvastatin = Lipitor®</a:t>
            </a:r>
          </a:p>
          <a:p>
            <a:pPr lvl="2"/>
            <a:r>
              <a:rPr lang="en-US" sz="2400" dirty="0"/>
              <a:t>Simvastatin = Zocor®</a:t>
            </a:r>
          </a:p>
          <a:p>
            <a:pPr lvl="2"/>
            <a:r>
              <a:rPr lang="en-US" sz="2400" dirty="0"/>
              <a:t>Pravastatin = Pravachol®</a:t>
            </a:r>
          </a:p>
          <a:p>
            <a:pPr lvl="2"/>
            <a:r>
              <a:rPr lang="en-US" sz="2400" u="sng" dirty="0"/>
              <a:t>x-</a:t>
            </a:r>
            <a:r>
              <a:rPr lang="en-US" sz="2400" dirty="0"/>
              <a:t>statin = several statin drug choices</a:t>
            </a:r>
            <a:endParaRPr lang="en-US" sz="2400" u="sng" dirty="0"/>
          </a:p>
          <a:p>
            <a:pPr lvl="1"/>
            <a:r>
              <a:rPr lang="en-US" sz="2600" dirty="0"/>
              <a:t>Side effects (overall very safe, SE are not common):</a:t>
            </a:r>
          </a:p>
          <a:p>
            <a:pPr lvl="2"/>
            <a:r>
              <a:rPr lang="en-US" sz="2400" dirty="0"/>
              <a:t>Rhabdomyolysis = break down of RBC in muscles</a:t>
            </a:r>
          </a:p>
          <a:p>
            <a:pPr lvl="2"/>
            <a:r>
              <a:rPr lang="en-US" sz="2400" dirty="0"/>
              <a:t>Myopathy = muscle pain</a:t>
            </a:r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7843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9F7B1-D566-45B9-80B0-127F4F484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 anchor="t">
            <a:normAutofit/>
          </a:bodyPr>
          <a:lstStyle/>
          <a:p>
            <a:r>
              <a:rPr lang="en-US" dirty="0"/>
              <a:t>Questions????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228F3-42B5-4885-A88D-E43E1AFC9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" y="604911"/>
            <a:ext cx="5771155" cy="6253089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300" dirty="0">
                <a:solidFill>
                  <a:schemeClr val="tx1"/>
                </a:solidFill>
              </a:rPr>
              <a:t>Cardiovascular Risk Calculator Assignment: </a:t>
            </a:r>
          </a:p>
          <a:p>
            <a:pPr>
              <a:lnSpc>
                <a:spcPct val="90000"/>
              </a:lnSpc>
            </a:pPr>
            <a:r>
              <a:rPr lang="en-US" sz="2300" dirty="0">
                <a:solidFill>
                  <a:schemeClr val="tx1"/>
                </a:solidFill>
              </a:rPr>
              <a:t>Calculate your ten-year risk, assume you are 35 years old. All other data should be factual. “You” represent the healthy patient in the comparison/contrast essay.</a:t>
            </a:r>
          </a:p>
          <a:p>
            <a:pPr>
              <a:lnSpc>
                <a:spcPct val="90000"/>
              </a:lnSpc>
            </a:pPr>
            <a:r>
              <a:rPr lang="en-US" sz="2300" dirty="0">
                <a:solidFill>
                  <a:schemeClr val="tx1"/>
                </a:solidFill>
              </a:rPr>
              <a:t>Then, calculate the risk for an unhealthy patient.</a:t>
            </a:r>
          </a:p>
          <a:p>
            <a:pPr>
              <a:lnSpc>
                <a:spcPct val="90000"/>
              </a:lnSpc>
            </a:pPr>
            <a:r>
              <a:rPr lang="en-US" sz="2300" b="1" dirty="0">
                <a:solidFill>
                  <a:schemeClr val="tx1"/>
                </a:solidFill>
                <a:effectLst/>
              </a:rPr>
              <a:t>Framingham heart attack risk calculator: </a:t>
            </a:r>
            <a:r>
              <a:rPr lang="en-US" sz="2300" b="1" dirty="0">
                <a:solidFill>
                  <a:srgbClr val="FF000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https://www.mdcalc.com/framingham-risk-score-hard-coronary-heart-disease</a:t>
            </a:r>
            <a:endParaRPr lang="en-US" sz="23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300" b="1">
                <a:solidFill>
                  <a:schemeClr val="tx1"/>
                </a:solidFill>
                <a:effectLst/>
              </a:rPr>
              <a:t>Assignment (QR CODE): </a:t>
            </a:r>
            <a:r>
              <a:rPr lang="en-US" sz="2300" b="1" dirty="0">
                <a:solidFill>
                  <a:schemeClr val="tx1"/>
                </a:solidFill>
                <a:effectLst/>
              </a:rPr>
              <a:t>Compare and contrast the 10-year risk of a "healthy" patient vs. an unhealthy patient. Describe the differences in their risk and impact on the % score. </a:t>
            </a:r>
          </a:p>
          <a:p>
            <a:pPr>
              <a:lnSpc>
                <a:spcPct val="90000"/>
              </a:lnSpc>
            </a:pPr>
            <a:endParaRPr lang="en-US" sz="1500" b="1" dirty="0"/>
          </a:p>
          <a:p>
            <a:pPr>
              <a:lnSpc>
                <a:spcPct val="90000"/>
              </a:lnSpc>
            </a:pPr>
            <a:endParaRPr lang="en-US" sz="1500" dirty="0"/>
          </a:p>
          <a:p>
            <a:pPr>
              <a:lnSpc>
                <a:spcPct val="90000"/>
              </a:lnSpc>
            </a:pPr>
            <a:endParaRPr lang="en-US" sz="1500" dirty="0"/>
          </a:p>
        </p:txBody>
      </p:sp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BE39550A-E269-49AA-B8D1-9E44C6EAD5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16" y="1713381"/>
            <a:ext cx="3591156" cy="359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708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74B98-9ADF-407E-8B81-1E37A7A86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TEKS: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§130.233.(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)(1)(A, &amp; B) and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§130.233.(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)(2)(A, B, C, F, &amp; G) &amp; (3)(B)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BC585-B03F-4BAA-9307-9F018ED3F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8781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300" dirty="0"/>
              <a:t>Students will apply previous knowledge of the heart to develop new knowledge and skills related to CVD.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Students will perform </a:t>
            </a:r>
            <a:r>
              <a:rPr lang="en-US" sz="3300"/>
              <a:t>cardiovascular disease risk </a:t>
            </a:r>
            <a:r>
              <a:rPr lang="en-US" sz="3300" dirty="0"/>
              <a:t>assessment.</a:t>
            </a:r>
          </a:p>
        </p:txBody>
      </p:sp>
    </p:spTree>
    <p:extLst>
      <p:ext uri="{BB962C8B-B14F-4D97-AF65-F5344CB8AC3E}">
        <p14:creationId xmlns:p14="http://schemas.microsoft.com/office/powerpoint/2010/main" val="4231631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5721D-BAF6-4B5F-8C02-EBA28F143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CVD?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F5952-66D3-48F2-83F1-B247C6B52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72733"/>
          </a:xfrm>
        </p:spPr>
        <p:txBody>
          <a:bodyPr>
            <a:noAutofit/>
          </a:bodyPr>
          <a:lstStyle/>
          <a:p>
            <a:r>
              <a:rPr lang="en-US" sz="3300" dirty="0"/>
              <a:t>Cardio</a:t>
            </a:r>
          </a:p>
          <a:p>
            <a:r>
              <a:rPr lang="en-US" sz="3300" dirty="0"/>
              <a:t>Vascular</a:t>
            </a:r>
          </a:p>
          <a:p>
            <a:r>
              <a:rPr lang="en-US" sz="3300" dirty="0"/>
              <a:t>Disease</a:t>
            </a:r>
          </a:p>
          <a:p>
            <a:endParaRPr lang="en-US" sz="3300" dirty="0"/>
          </a:p>
          <a:p>
            <a:r>
              <a:rPr lang="en-US" sz="3300" dirty="0"/>
              <a:t>CVD are many different diseases that affect the cardiovascular system, both the heart and or the blood vessels.</a:t>
            </a:r>
          </a:p>
        </p:txBody>
      </p:sp>
    </p:spTree>
    <p:extLst>
      <p:ext uri="{BB962C8B-B14F-4D97-AF65-F5344CB8AC3E}">
        <p14:creationId xmlns:p14="http://schemas.microsoft.com/office/powerpoint/2010/main" val="17624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EB4FC-29E1-485E-B2B8-8D203F872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"/>
            <a:ext cx="8596668" cy="1320800"/>
          </a:xfrm>
        </p:spPr>
        <p:txBody>
          <a:bodyPr/>
          <a:lstStyle/>
          <a:p>
            <a:r>
              <a:rPr lang="en-US" dirty="0"/>
              <a:t>CVD: Several Different Diseases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2DD7A-C96C-48FE-A011-56708C4DC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558800"/>
            <a:ext cx="10837333" cy="64346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300" dirty="0">
                <a:solidFill>
                  <a:srgbClr val="FF0000"/>
                </a:solidFill>
              </a:rPr>
              <a:t>AMI = acute myocardial infarction also known as ________________________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CAD = coronary artery disease, aka</a:t>
            </a:r>
          </a:p>
          <a:p>
            <a:pPr lvl="1">
              <a:lnSpc>
                <a:spcPct val="150000"/>
              </a:lnSpc>
            </a:pPr>
            <a:r>
              <a:rPr lang="en-US" sz="3300" dirty="0"/>
              <a:t>Dyslipidemia </a:t>
            </a:r>
          </a:p>
          <a:p>
            <a:pPr lvl="1">
              <a:lnSpc>
                <a:spcPct val="150000"/>
              </a:lnSpc>
            </a:pPr>
            <a:r>
              <a:rPr lang="en-US" sz="3300" dirty="0" err="1">
                <a:solidFill>
                  <a:srgbClr val="FF0000"/>
                </a:solidFill>
              </a:rPr>
              <a:t>Dys</a:t>
            </a:r>
            <a:r>
              <a:rPr lang="en-US" sz="3300" dirty="0">
                <a:solidFill>
                  <a:srgbClr val="FF0000"/>
                </a:solidFill>
              </a:rPr>
              <a:t> = </a:t>
            </a:r>
            <a:r>
              <a:rPr lang="en-US" sz="3300" dirty="0"/>
              <a:t>______________</a:t>
            </a:r>
          </a:p>
          <a:p>
            <a:pPr lvl="1">
              <a:lnSpc>
                <a:spcPct val="150000"/>
              </a:lnSpc>
            </a:pPr>
            <a:r>
              <a:rPr lang="en-US" sz="3300" dirty="0">
                <a:solidFill>
                  <a:srgbClr val="FF0000"/>
                </a:solidFill>
              </a:rPr>
              <a:t>Lipid = </a:t>
            </a:r>
            <a:r>
              <a:rPr lang="en-US" sz="3300" dirty="0"/>
              <a:t>____________</a:t>
            </a:r>
          </a:p>
          <a:p>
            <a:pPr lvl="1">
              <a:lnSpc>
                <a:spcPct val="150000"/>
              </a:lnSpc>
            </a:pPr>
            <a:r>
              <a:rPr lang="en-US" sz="3300" dirty="0" err="1">
                <a:solidFill>
                  <a:srgbClr val="FF0000"/>
                </a:solidFill>
              </a:rPr>
              <a:t>Emia</a:t>
            </a:r>
            <a:r>
              <a:rPr lang="en-US" sz="3300" dirty="0">
                <a:solidFill>
                  <a:srgbClr val="FF0000"/>
                </a:solidFill>
              </a:rPr>
              <a:t> = </a:t>
            </a:r>
            <a:r>
              <a:rPr lang="en-US" sz="3300" dirty="0"/>
              <a:t>_______________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56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EB4FC-29E1-485E-B2B8-8D203F872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"/>
            <a:ext cx="8596668" cy="1320800"/>
          </a:xfrm>
        </p:spPr>
        <p:txBody>
          <a:bodyPr/>
          <a:lstStyle/>
          <a:p>
            <a:r>
              <a:rPr lang="en-US" dirty="0"/>
              <a:t>Several Different Diseases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2DD7A-C96C-48FE-A011-56708C4DC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558800"/>
            <a:ext cx="10837333" cy="6434667"/>
          </a:xfrm>
        </p:spPr>
        <p:txBody>
          <a:bodyPr>
            <a:normAutofit/>
          </a:bodyPr>
          <a:lstStyle/>
          <a:p>
            <a:r>
              <a:rPr lang="en-US" sz="3300" dirty="0">
                <a:solidFill>
                  <a:srgbClr val="FF0000"/>
                </a:solidFill>
              </a:rPr>
              <a:t>AMI = acute myocardial infarction also known as a heart attack</a:t>
            </a:r>
          </a:p>
          <a:p>
            <a:r>
              <a:rPr lang="en-US" sz="3300" dirty="0"/>
              <a:t>CAD = coronary artery disease, aka</a:t>
            </a:r>
          </a:p>
          <a:p>
            <a:pPr lvl="1"/>
            <a:r>
              <a:rPr lang="en-US" sz="3300" dirty="0"/>
              <a:t>Dyslipidemia </a:t>
            </a:r>
          </a:p>
          <a:p>
            <a:pPr lvl="1"/>
            <a:r>
              <a:rPr lang="en-US" sz="3300" dirty="0" err="1"/>
              <a:t>Dys</a:t>
            </a:r>
            <a:r>
              <a:rPr lang="en-US" sz="3300" dirty="0"/>
              <a:t> = abnormal</a:t>
            </a:r>
          </a:p>
          <a:p>
            <a:pPr lvl="1"/>
            <a:r>
              <a:rPr lang="en-US" sz="3300" dirty="0"/>
              <a:t>Lipid = fats (cholesterol)</a:t>
            </a:r>
          </a:p>
          <a:p>
            <a:pPr lvl="1"/>
            <a:r>
              <a:rPr lang="en-US" sz="3300" dirty="0" err="1"/>
              <a:t>Emia</a:t>
            </a:r>
            <a:r>
              <a:rPr lang="en-US" sz="3300" dirty="0"/>
              <a:t> = in the blood</a:t>
            </a:r>
          </a:p>
          <a:p>
            <a:pPr lvl="1"/>
            <a:r>
              <a:rPr lang="en-US" sz="3300" dirty="0">
                <a:solidFill>
                  <a:srgbClr val="FF0000"/>
                </a:solidFill>
              </a:rPr>
              <a:t>So, what is another way to define dyslipidemia?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853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EB4FC-29E1-485E-B2B8-8D203F872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"/>
            <a:ext cx="8596668" cy="1320800"/>
          </a:xfrm>
        </p:spPr>
        <p:txBody>
          <a:bodyPr/>
          <a:lstStyle/>
          <a:p>
            <a:r>
              <a:rPr lang="en-US" dirty="0"/>
              <a:t>CVD: Several Different Diseases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2DD7A-C96C-48FE-A011-56708C4DC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558800"/>
            <a:ext cx="10837333" cy="6434667"/>
          </a:xfrm>
        </p:spPr>
        <p:txBody>
          <a:bodyPr>
            <a:normAutofit/>
          </a:bodyPr>
          <a:lstStyle/>
          <a:p>
            <a:r>
              <a:rPr lang="en-US" sz="3000" dirty="0"/>
              <a:t>HTN = hypertension or high blood pressure (most common chronic disease in US)</a:t>
            </a:r>
          </a:p>
          <a:p>
            <a:pPr lvl="1"/>
            <a:r>
              <a:rPr lang="en-US" sz="3000" dirty="0"/>
              <a:t>Hyper = high</a:t>
            </a:r>
          </a:p>
          <a:p>
            <a:pPr lvl="1"/>
            <a:r>
              <a:rPr lang="en-US" sz="3000" dirty="0"/>
              <a:t>Tension = pressing or pressure</a:t>
            </a:r>
          </a:p>
          <a:p>
            <a:r>
              <a:rPr lang="en-US" sz="3000" dirty="0"/>
              <a:t>Arrhythmias = irregular heart beat</a:t>
            </a:r>
          </a:p>
          <a:p>
            <a:pPr lvl="1"/>
            <a:r>
              <a:rPr lang="en-US" sz="3000" dirty="0"/>
              <a:t>A = abnormal or without</a:t>
            </a:r>
          </a:p>
          <a:p>
            <a:pPr lvl="1"/>
            <a:r>
              <a:rPr lang="en-US" sz="3000" dirty="0"/>
              <a:t>Rhythm </a:t>
            </a:r>
          </a:p>
          <a:p>
            <a:r>
              <a:rPr lang="en-US" sz="3000" dirty="0"/>
              <a:t>Valvular disease</a:t>
            </a:r>
          </a:p>
          <a:p>
            <a:r>
              <a:rPr lang="en-US" sz="3000" dirty="0"/>
              <a:t>CHF or congestive heart failure, aka heart failure</a:t>
            </a:r>
          </a:p>
          <a:p>
            <a:r>
              <a:rPr lang="en-US" sz="3000" dirty="0"/>
              <a:t>PVD or PAD </a:t>
            </a:r>
          </a:p>
          <a:p>
            <a:pPr lvl="1"/>
            <a:r>
              <a:rPr lang="en-US" sz="3000" dirty="0"/>
              <a:t>peripheral vascular disease or peripheral arterial disease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89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8AC8-D9FE-41AC-AE38-492FB3B47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AMI	- quick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5FED2-DF13-4B2E-BBA8-772A51D9C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75" y="1405467"/>
            <a:ext cx="9501808" cy="5452533"/>
          </a:xfrm>
        </p:spPr>
        <p:txBody>
          <a:bodyPr>
            <a:noAutofit/>
          </a:bodyPr>
          <a:lstStyle/>
          <a:p>
            <a:r>
              <a:rPr lang="en-US" sz="3000" dirty="0"/>
              <a:t>We will study AMI in depth next week.</a:t>
            </a:r>
          </a:p>
          <a:p>
            <a:r>
              <a:rPr lang="en-US" sz="3000" dirty="0"/>
              <a:t>An AMI is an acute myocardial infarction</a:t>
            </a:r>
          </a:p>
          <a:p>
            <a:pPr lvl="1"/>
            <a:r>
              <a:rPr lang="en-US" sz="3000" dirty="0"/>
              <a:t>Acute – happening now</a:t>
            </a:r>
          </a:p>
          <a:p>
            <a:pPr lvl="1"/>
            <a:r>
              <a:rPr lang="en-US" sz="3000" dirty="0" err="1"/>
              <a:t>Myo</a:t>
            </a:r>
            <a:r>
              <a:rPr lang="en-US" sz="3000" dirty="0"/>
              <a:t> – muscle</a:t>
            </a:r>
          </a:p>
          <a:p>
            <a:pPr lvl="1"/>
            <a:r>
              <a:rPr lang="en-US" sz="3000" dirty="0" err="1"/>
              <a:t>Cardial</a:t>
            </a:r>
            <a:r>
              <a:rPr lang="en-US" sz="3000" dirty="0"/>
              <a:t> – the heart</a:t>
            </a:r>
          </a:p>
          <a:p>
            <a:pPr lvl="1"/>
            <a:r>
              <a:rPr lang="en-US" sz="3000" dirty="0"/>
              <a:t>infarction  - injury due to depletion of oxygen</a:t>
            </a:r>
          </a:p>
          <a:p>
            <a:pPr lvl="1"/>
            <a:r>
              <a:rPr lang="en-US" sz="3000" dirty="0"/>
              <a:t>AMI = heart attack.</a:t>
            </a:r>
          </a:p>
          <a:p>
            <a:r>
              <a:rPr lang="en-US" sz="3000" dirty="0">
                <a:solidFill>
                  <a:srgbClr val="FF0000"/>
                </a:solidFill>
              </a:rPr>
              <a:t>We will discuss the cause, risk factors, s/sx, </a:t>
            </a:r>
            <a:r>
              <a:rPr lang="en-US" sz="3000" dirty="0" err="1">
                <a:solidFill>
                  <a:srgbClr val="FF0000"/>
                </a:solidFill>
              </a:rPr>
              <a:t>tx</a:t>
            </a:r>
            <a:r>
              <a:rPr lang="en-US" sz="3000" dirty="0">
                <a:solidFill>
                  <a:srgbClr val="FF0000"/>
                </a:solidFill>
              </a:rPr>
              <a:t>, and px. What is px? Do </a:t>
            </a:r>
            <a:r>
              <a:rPr lang="en-US" sz="3000" dirty="0" err="1">
                <a:solidFill>
                  <a:srgbClr val="FF0000"/>
                </a:solidFill>
              </a:rPr>
              <a:t>ou</a:t>
            </a:r>
            <a:r>
              <a:rPr lang="en-US" sz="3000" dirty="0">
                <a:solidFill>
                  <a:srgbClr val="FF0000"/>
                </a:solidFill>
              </a:rPr>
              <a:t> remember any of </a:t>
            </a:r>
            <a:r>
              <a:rPr lang="en-US" sz="3000" dirty="0" err="1">
                <a:solidFill>
                  <a:srgbClr val="FF0000"/>
                </a:solidFill>
              </a:rPr>
              <a:t>ths</a:t>
            </a:r>
            <a:r>
              <a:rPr lang="en-US" sz="3000" dirty="0">
                <a:solidFill>
                  <a:srgbClr val="FF0000"/>
                </a:solidFill>
              </a:rPr>
              <a:t> info from your HON code assignment?</a:t>
            </a:r>
          </a:p>
        </p:txBody>
      </p:sp>
    </p:spTree>
    <p:extLst>
      <p:ext uri="{BB962C8B-B14F-4D97-AF65-F5344CB8AC3E}">
        <p14:creationId xmlns:p14="http://schemas.microsoft.com/office/powerpoint/2010/main" val="3988092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32FA8-34DE-4B4F-9934-9E66CF406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CCCA6-2296-4FEB-A39D-5D39DBE77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378226"/>
            <a:ext cx="9819861" cy="5073373"/>
          </a:xfrm>
        </p:spPr>
        <p:txBody>
          <a:bodyPr>
            <a:noAutofit/>
          </a:bodyPr>
          <a:lstStyle/>
          <a:p>
            <a:r>
              <a:rPr lang="en-US" sz="2700" dirty="0"/>
              <a:t>Coronary artery disease. Disease in the coronary arteries means a build-up of cholesterol plaques in the blood vessels of the heart.</a:t>
            </a:r>
          </a:p>
          <a:p>
            <a:r>
              <a:rPr lang="en-US" sz="2700" dirty="0"/>
              <a:t>Note: CAD is the main cause of AMI.</a:t>
            </a:r>
          </a:p>
          <a:p>
            <a:r>
              <a:rPr lang="en-US" sz="2700" dirty="0"/>
              <a:t>CAD is the same as dyslipidemia or high cholesterol</a:t>
            </a:r>
          </a:p>
          <a:p>
            <a:r>
              <a:rPr lang="en-US" sz="2700" dirty="0"/>
              <a:t>Dyslipidemia is the 2</a:t>
            </a:r>
            <a:r>
              <a:rPr lang="en-US" sz="2700" baseline="30000" dirty="0"/>
              <a:t>nd</a:t>
            </a:r>
            <a:r>
              <a:rPr lang="en-US" sz="2700" dirty="0"/>
              <a:t> most common chronic disease in the United States affecting more than 100 million patients over 20 years old. </a:t>
            </a:r>
            <a:r>
              <a:rPr lang="en-US" sz="2700" dirty="0">
                <a:solidFill>
                  <a:srgbClr val="FF0000"/>
                </a:solidFill>
              </a:rPr>
              <a:t>What is the most common chronic dx?</a:t>
            </a:r>
          </a:p>
          <a:p>
            <a:r>
              <a:rPr lang="en-US" sz="2700" dirty="0"/>
              <a:t>High cholesterol is diagnosed based on lab values: total cholesterol in the blood, or TC</a:t>
            </a:r>
          </a:p>
          <a:p>
            <a:r>
              <a:rPr lang="en-US" sz="2700" dirty="0"/>
              <a:t>Is</a:t>
            </a:r>
            <a:r>
              <a:rPr lang="en-US" sz="2700" dirty="0">
                <a:solidFill>
                  <a:srgbClr val="FF0000"/>
                </a:solidFill>
              </a:rPr>
              <a:t> this objective or subjective?</a:t>
            </a:r>
          </a:p>
        </p:txBody>
      </p:sp>
    </p:spTree>
    <p:extLst>
      <p:ext uri="{BB962C8B-B14F-4D97-AF65-F5344CB8AC3E}">
        <p14:creationId xmlns:p14="http://schemas.microsoft.com/office/powerpoint/2010/main" val="3040556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CE6E0-4A6C-4DA3-95F7-3470F310B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Cholesterol lab values: memorize these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5454D-C776-410A-9083-6252334D6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933" y="1219201"/>
            <a:ext cx="9482667" cy="4822162"/>
          </a:xfrm>
        </p:spPr>
        <p:txBody>
          <a:bodyPr>
            <a:noAutofit/>
          </a:bodyPr>
          <a:lstStyle/>
          <a:p>
            <a:r>
              <a:rPr lang="en-US" sz="3000" dirty="0"/>
              <a:t>Cholesterol labs are called the </a:t>
            </a:r>
            <a:r>
              <a:rPr lang="en-US" sz="3000" dirty="0">
                <a:solidFill>
                  <a:srgbClr val="FF0000"/>
                </a:solidFill>
              </a:rPr>
              <a:t>LP</a:t>
            </a:r>
            <a:r>
              <a:rPr lang="en-US" sz="3000" dirty="0"/>
              <a:t> or lipid panel</a:t>
            </a:r>
          </a:p>
          <a:p>
            <a:r>
              <a:rPr lang="en-US" sz="3000" dirty="0">
                <a:solidFill>
                  <a:srgbClr val="FF0000"/>
                </a:solidFill>
              </a:rPr>
              <a:t>TC</a:t>
            </a:r>
            <a:r>
              <a:rPr lang="en-US" sz="3000" dirty="0"/>
              <a:t> = total cholesterol, goal &lt; 200mg/dL</a:t>
            </a:r>
          </a:p>
          <a:p>
            <a:r>
              <a:rPr lang="en-US" sz="3000" dirty="0">
                <a:solidFill>
                  <a:srgbClr val="FF0000"/>
                </a:solidFill>
              </a:rPr>
              <a:t>LDL </a:t>
            </a:r>
            <a:r>
              <a:rPr lang="en-US" sz="3000" dirty="0"/>
              <a:t>= low-density lipoproteins (bad cholesterol), goal &lt; 100mg/dL</a:t>
            </a:r>
          </a:p>
          <a:p>
            <a:r>
              <a:rPr lang="en-US" sz="3000" dirty="0">
                <a:solidFill>
                  <a:srgbClr val="FF0000"/>
                </a:solidFill>
              </a:rPr>
              <a:t>HDL</a:t>
            </a:r>
            <a:r>
              <a:rPr lang="en-US" sz="3000" dirty="0"/>
              <a:t> = high density lipoproteins (good cholesterol), goal &gt; 50mg/dL</a:t>
            </a:r>
          </a:p>
          <a:p>
            <a:r>
              <a:rPr lang="en-US" sz="3000" dirty="0">
                <a:solidFill>
                  <a:srgbClr val="FF0000"/>
                </a:solidFill>
              </a:rPr>
              <a:t>TG </a:t>
            </a:r>
            <a:r>
              <a:rPr lang="en-US" sz="3000" dirty="0"/>
              <a:t>= triglycerides, goal &lt; 150</a:t>
            </a:r>
          </a:p>
          <a:p>
            <a:pPr lvl="1"/>
            <a:r>
              <a:rPr lang="en-US" sz="3000" dirty="0"/>
              <a:t>If TG &gt; 500mg/dL, it is critical/severe. </a:t>
            </a:r>
          </a:p>
          <a:p>
            <a:pPr lvl="1"/>
            <a:r>
              <a:rPr lang="en-US" sz="3000" dirty="0"/>
              <a:t>Pt likely to suffer acute pancreatitis when TG &gt; 500mg/dL</a:t>
            </a:r>
          </a:p>
        </p:txBody>
      </p:sp>
    </p:spTree>
    <p:extLst>
      <p:ext uri="{BB962C8B-B14F-4D97-AF65-F5344CB8AC3E}">
        <p14:creationId xmlns:p14="http://schemas.microsoft.com/office/powerpoint/2010/main" val="37003136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1102818C2144489E09ECC2369AFA50" ma:contentTypeVersion="9" ma:contentTypeDescription="Create a new document." ma:contentTypeScope="" ma:versionID="bc5f2f060c85c6cb61870c8f3f66c526">
  <xsd:schema xmlns:xsd="http://www.w3.org/2001/XMLSchema" xmlns:xs="http://www.w3.org/2001/XMLSchema" xmlns:p="http://schemas.microsoft.com/office/2006/metadata/properties" xmlns:ns3="ba1fd6fd-034e-4604-8e95-cb5a529b65c2" xmlns:ns4="636e7503-8436-415c-b5b4-5e89a03acea4" targetNamespace="http://schemas.microsoft.com/office/2006/metadata/properties" ma:root="true" ma:fieldsID="c125f9402fba02ac2bcc79505dcbc36d" ns3:_="" ns4:_="">
    <xsd:import namespace="ba1fd6fd-034e-4604-8e95-cb5a529b65c2"/>
    <xsd:import namespace="636e7503-8436-415c-b5b4-5e89a03acea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1fd6fd-034e-4604-8e95-cb5a529b65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e7503-8436-415c-b5b4-5e89a03acea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8EECBB-A3F6-4A56-A766-57638F8523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72BF97-ADD9-4215-A334-16439452C770}">
  <ds:schemaRefs>
    <ds:schemaRef ds:uri="http://schemas.microsoft.com/office/infopath/2007/PartnerControls"/>
    <ds:schemaRef ds:uri="http://www.w3.org/XML/1998/namespace"/>
    <ds:schemaRef ds:uri="http://purl.org/dc/elements/1.1/"/>
    <ds:schemaRef ds:uri="http://purl.org/dc/terms/"/>
    <ds:schemaRef ds:uri="ba1fd6fd-034e-4604-8e95-cb5a529b65c2"/>
    <ds:schemaRef ds:uri="http://schemas.openxmlformats.org/package/2006/metadata/core-properties"/>
    <ds:schemaRef ds:uri="http://schemas.microsoft.com/office/2006/documentManagement/types"/>
    <ds:schemaRef ds:uri="636e7503-8436-415c-b5b4-5e89a03acea4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A499F82-89C3-42FD-9A78-3332CBC24A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1fd6fd-034e-4604-8e95-cb5a529b65c2"/>
    <ds:schemaRef ds:uri="636e7503-8436-415c-b5b4-5e89a03ace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680</TotalTime>
  <Words>1004</Words>
  <Application>Microsoft Office PowerPoint</Application>
  <PresentationFormat>Widescreen</PresentationFormat>
  <Paragraphs>125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</vt:lpstr>
      <vt:lpstr>CVD CARDIOVASCULAR DISEASE</vt:lpstr>
      <vt:lpstr>LEARNING Objectives TEKS: §130.233.(c)(1)(A, &amp; B) and §130.233.(c)(2)(A, B, C, F, &amp; G) &amp; (3)(B)</vt:lpstr>
      <vt:lpstr>What is CVD? </vt:lpstr>
      <vt:lpstr>CVD: Several Different Diseases</vt:lpstr>
      <vt:lpstr>Several Different Diseases</vt:lpstr>
      <vt:lpstr>CVD: Several Different Diseases</vt:lpstr>
      <vt:lpstr>AMI - quick overview</vt:lpstr>
      <vt:lpstr>CAD</vt:lpstr>
      <vt:lpstr>Cholesterol lab values: memorize these</vt:lpstr>
      <vt:lpstr>Sources of cholesterol</vt:lpstr>
      <vt:lpstr>Sources of cholesterol</vt:lpstr>
      <vt:lpstr>Dyslipidemias</vt:lpstr>
      <vt:lpstr>How can you find out…</vt:lpstr>
      <vt:lpstr>What to do now </vt:lpstr>
      <vt:lpstr>What to do now </vt:lpstr>
      <vt:lpstr>What if…</vt:lpstr>
      <vt:lpstr>Questions????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Notes: CVD CARDIOVASCULAR DISEASE</dc:title>
  <dc:creator>Haro, Anna H</dc:creator>
  <cp:lastModifiedBy>Haro, Anna H</cp:lastModifiedBy>
  <cp:revision>17</cp:revision>
  <dcterms:created xsi:type="dcterms:W3CDTF">2019-11-14T19:53:53Z</dcterms:created>
  <dcterms:modified xsi:type="dcterms:W3CDTF">2022-03-02T16:27:30Z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0x010100C31102818C2144489E09ECC2369AFA50</vt:lpwstr>
  </property>
</Properties>
</file>